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19" autoAdjust="0"/>
  </p:normalViewPr>
  <p:slideViewPr>
    <p:cSldViewPr snapToGrid="0">
      <p:cViewPr varScale="1">
        <p:scale>
          <a:sx n="58" d="100"/>
          <a:sy n="58" d="100"/>
        </p:scale>
        <p:origin x="69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Coursera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 Yuqian, July 2020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6AC5DB-D651-4494-BC38-4C23291C2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" r="982"/>
          <a:stretch/>
        </p:blipFill>
        <p:spPr>
          <a:xfrm>
            <a:off x="-68373" y="10"/>
            <a:ext cx="12254688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64A99-1A17-43C3-8736-C02A5E17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Final Decision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B771F5-D4E8-4979-8FB0-A9E6A1FEF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Thank you for listening!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1660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Problems to be solved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35E976-D688-45C9-802F-0B4C5127F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386720" cy="3760891"/>
          </a:xfrm>
        </p:spPr>
        <p:txBody>
          <a:bodyPr/>
          <a:lstStyle/>
          <a:p>
            <a:r>
              <a:rPr lang="en-GB" dirty="0"/>
              <a:t>How to find an apartment in Manhattan with the following conditions: </a:t>
            </a:r>
          </a:p>
          <a:p>
            <a:r>
              <a:rPr lang="en-GB" dirty="0"/>
              <a:t>• Apartment with min 2 bedrooms </a:t>
            </a:r>
          </a:p>
          <a:p>
            <a:r>
              <a:rPr lang="en-GB" dirty="0"/>
              <a:t>• Monthly rent not to exceed US$7000/month </a:t>
            </a:r>
          </a:p>
          <a:p>
            <a:r>
              <a:rPr lang="en-GB" dirty="0"/>
              <a:t>• Located within walking distance (&lt;=1.0 mile, 1.6 km) from a subway metro station in Manhattan </a:t>
            </a:r>
          </a:p>
          <a:p>
            <a:r>
              <a:rPr lang="en-GB" dirty="0"/>
              <a:t>• Venues and amenities as in my current residence.</a:t>
            </a: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06BA-9C92-4F5D-9162-153177FA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F6B2E-CC66-459D-A6D6-60AE5C9B8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120" y="2108201"/>
            <a:ext cx="10422720" cy="3760891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Singapore data and map is to be created with use of </a:t>
            </a:r>
            <a:r>
              <a:rPr lang="en-GB" dirty="0" err="1"/>
              <a:t>Nominatim</a:t>
            </a:r>
            <a:r>
              <a:rPr lang="en-GB" dirty="0"/>
              <a:t>, Foursquare and Folium mapping. </a:t>
            </a:r>
          </a:p>
          <a:p>
            <a:pPr marL="457200" indent="-457200">
              <a:buAutoNum type="arabicPeriod"/>
            </a:pPr>
            <a:r>
              <a:rPr lang="en-GB" dirty="0"/>
              <a:t>Manhattan neighbourhoods were obtained from Wikipedia and organized by Neighbourhoods with geodata via </a:t>
            </a:r>
            <a:r>
              <a:rPr lang="en-GB" dirty="0" err="1"/>
              <a:t>Nominatim</a:t>
            </a:r>
            <a:r>
              <a:rPr lang="en-GB" dirty="0"/>
              <a:t> for mapping with Folium. </a:t>
            </a:r>
          </a:p>
          <a:p>
            <a:pPr marL="457200" indent="-457200">
              <a:buAutoNum type="arabicPeriod"/>
            </a:pPr>
            <a:r>
              <a:rPr lang="en-GB" dirty="0"/>
              <a:t>List of Subway stations was obtained via Wikipedia, NY Transit web site and Google map.</a:t>
            </a:r>
          </a:p>
          <a:p>
            <a:pPr marL="457200" indent="-457200">
              <a:buAutoNum type="arabicPeriod"/>
            </a:pPr>
            <a:r>
              <a:rPr lang="en-GB" dirty="0"/>
              <a:t>List of apartments for rent was consolidated from web-scraping real estate sites for MH. The geolocation (</a:t>
            </a:r>
            <a:r>
              <a:rPr lang="en-GB" dirty="0" err="1"/>
              <a:t>lat,long</a:t>
            </a:r>
            <a:r>
              <a:rPr lang="en-GB" dirty="0"/>
              <a:t>) data was found with algorithm coding and using </a:t>
            </a:r>
            <a:r>
              <a:rPr lang="en-GB" dirty="0" err="1"/>
              <a:t>Nominatim</a:t>
            </a:r>
            <a:r>
              <a:rPr lang="en-GB" dirty="0"/>
              <a:t>. </a:t>
            </a:r>
          </a:p>
          <a:p>
            <a:pPr marL="457200" indent="-457200">
              <a:buAutoNum type="arabicPeriod"/>
            </a:pPr>
            <a:r>
              <a:rPr lang="en-GB" dirty="0"/>
              <a:t>Folium map was the basis of mapping with various features to consolidate all data in ONE map where one can visualize all details needed to make a selection of apartment</a:t>
            </a:r>
          </a:p>
        </p:txBody>
      </p:sp>
    </p:spTree>
    <p:extLst>
      <p:ext uri="{BB962C8B-B14F-4D97-AF65-F5344CB8AC3E}">
        <p14:creationId xmlns:p14="http://schemas.microsoft.com/office/powerpoint/2010/main" val="319835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987B8-E7AB-4D37-8FB5-D496A33C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Current residence Neighborhood in Singapore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4530537D-5079-4790-840D-235A4BD2D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205817"/>
            <a:ext cx="6912217" cy="39226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075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39ED-FC21-4FAE-9552-FC90EBE6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310" y="420080"/>
            <a:ext cx="4163690" cy="3694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Neighborhoods and Cluster of Venues in Manhattan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32ADBC-E6A5-4B14-95E4-CA5D00A84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62617"/>
            <a:ext cx="6912217" cy="40090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777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4C0FA-4366-4EEF-9108-CEE335AF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Rental Price Statistics MH Apartments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B80A0E-172C-478B-9759-8D2EA107D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8" y="1269551"/>
            <a:ext cx="3312784" cy="234379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BB9FEA9-19FB-4D57-888F-11B7CD61D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12" y="1356108"/>
            <a:ext cx="3312785" cy="205392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841C512-226A-4624-A38E-5CD7A1162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08" y="1323149"/>
            <a:ext cx="3312784" cy="210361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286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57F01-5445-44D8-86B3-F89A790D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Apartments for Rent in MH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B83042-65A6-4853-9889-E95F69C25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1257"/>
            <a:ext cx="6912217" cy="399180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932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82912-3C82-4162-B935-D8A6003C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Venue clusters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7CC88F-4780-455E-935F-16EC7CA9E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02134"/>
            <a:ext cx="6912217" cy="413004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54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EA7E-C824-4DB2-81B0-F40E7066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Selected Apartment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D9A87F-15D0-428A-A347-27E112A49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480" y="2070334"/>
            <a:ext cx="6926088" cy="37607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312456-D6CD-44C9-9300-17D27B74BA84}"/>
              </a:ext>
            </a:extLst>
          </p:cNvPr>
          <p:cNvSpPr txBox="1"/>
          <p:nvPr/>
        </p:nvSpPr>
        <p:spPr>
          <a:xfrm>
            <a:off x="8338562" y="2221679"/>
            <a:ext cx="31519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Shows all information:</a:t>
            </a:r>
          </a:p>
          <a:p>
            <a:pPr marL="457200" indent="-457200">
              <a:buAutoNum type="arabicPeriod"/>
            </a:pPr>
            <a:r>
              <a:rPr lang="en-GB" sz="2000" dirty="0"/>
              <a:t>Apartments address</a:t>
            </a:r>
          </a:p>
          <a:p>
            <a:pPr marL="457200" indent="-457200">
              <a:buAutoNum type="arabicPeriod"/>
            </a:pPr>
            <a:r>
              <a:rPr lang="en-GB" sz="2000" dirty="0"/>
              <a:t>Price</a:t>
            </a:r>
          </a:p>
          <a:p>
            <a:pPr marL="457200" indent="-457200">
              <a:buAutoNum type="arabicPeriod"/>
            </a:pPr>
            <a:r>
              <a:rPr lang="en-GB" sz="2000" dirty="0" err="1"/>
              <a:t>Neighbo</a:t>
            </a:r>
            <a:r>
              <a:rPr lang="en-US" altLang="zh-CN" sz="2000" dirty="0"/>
              <a:t>u</a:t>
            </a:r>
            <a:r>
              <a:rPr lang="en-GB" sz="2000" dirty="0" err="1"/>
              <a:t>rhood</a:t>
            </a: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Cluster of venues</a:t>
            </a:r>
          </a:p>
          <a:p>
            <a:pPr marL="457200" indent="-457200">
              <a:buAutoNum type="arabicPeriod"/>
            </a:pPr>
            <a:r>
              <a:rPr lang="en-GB" sz="2000" dirty="0"/>
              <a:t>Subway stations</a:t>
            </a:r>
          </a:p>
          <a:p>
            <a:endParaRPr lang="en-GB" sz="2000" dirty="0"/>
          </a:p>
          <a:p>
            <a:r>
              <a:rPr lang="en-GB" sz="2000" dirty="0"/>
              <a:t>Blue dots=</a:t>
            </a:r>
            <a:r>
              <a:rPr lang="en-GB" sz="2000" dirty="0" err="1"/>
              <a:t>apts</a:t>
            </a:r>
            <a:endParaRPr lang="en-GB" sz="2000" dirty="0"/>
          </a:p>
          <a:p>
            <a:r>
              <a:rPr lang="en-GB" sz="2000" dirty="0"/>
              <a:t>Red dots=Subway station</a:t>
            </a:r>
          </a:p>
          <a:p>
            <a:r>
              <a:rPr lang="en-GB" sz="2000" dirty="0"/>
              <a:t>Bubbles=Cluster of Venues</a:t>
            </a:r>
          </a:p>
        </p:txBody>
      </p:sp>
    </p:spTree>
    <p:extLst>
      <p:ext uri="{BB962C8B-B14F-4D97-AF65-F5344CB8AC3E}">
        <p14:creationId xmlns:p14="http://schemas.microsoft.com/office/powerpoint/2010/main" val="246574637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Bookman Old Style</vt:lpstr>
      <vt:lpstr>Calibri</vt:lpstr>
      <vt:lpstr>Franklin Gothic Book</vt:lpstr>
      <vt:lpstr>1_RetrospectVTI</vt:lpstr>
      <vt:lpstr>Coursera Capstone project</vt:lpstr>
      <vt:lpstr>Problems to be solved</vt:lpstr>
      <vt:lpstr>Data acquisition and cleaning</vt:lpstr>
      <vt:lpstr>Current residence Neighborhood in Singapore</vt:lpstr>
      <vt:lpstr>Neighborhoods and Cluster of Venues in Manhattan </vt:lpstr>
      <vt:lpstr>Rental Price Statistics MH Apartments</vt:lpstr>
      <vt:lpstr>Apartments for Rent in MH</vt:lpstr>
      <vt:lpstr>Venue clusters</vt:lpstr>
      <vt:lpstr>Selected Apartment</vt:lpstr>
      <vt:lpstr>Final Decision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2020-07-04T14:13:00Z</dcterms:created>
  <dcterms:modified xsi:type="dcterms:W3CDTF">2020-07-04T14:14:40Z</dcterms:modified>
</cp:coreProperties>
</file>